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014D"/>
    <a:srgbClr val="7301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113" d="100"/>
          <a:sy n="113" d="100"/>
        </p:scale>
        <p:origin x="96" y="1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92563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175445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405044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40791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242334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168587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104451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70881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90452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38515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A0A0280-369E-4FC8-848C-C5BD31D2D5FA}"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207851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A0A0280-369E-4FC8-848C-C5BD31D2D5FA}" type="datetimeFigureOut">
              <a:rPr kumimoji="1" lang="ja-JP" altLang="en-US" smtClean="0"/>
              <a:t>2025/3/5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6FBFCAF-AAD9-4DE4-9EC1-6BA9D9450543}" type="slidenum">
              <a:rPr kumimoji="1" lang="ja-JP" altLang="en-US" smtClean="0"/>
              <a:t>‹#›</a:t>
            </a:fld>
            <a:endParaRPr kumimoji="1" lang="ja-JP" altLang="en-US"/>
          </a:p>
        </p:txBody>
      </p:sp>
    </p:spTree>
    <p:extLst>
      <p:ext uri="{BB962C8B-B14F-4D97-AF65-F5344CB8AC3E}">
        <p14:creationId xmlns:p14="http://schemas.microsoft.com/office/powerpoint/2010/main" val="1540628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2145" y="1687909"/>
            <a:ext cx="5855782" cy="1049220"/>
          </a:xfrm>
        </p:spPr>
        <p:txBody>
          <a:bodyPr>
            <a:noAutofit/>
          </a:bodyPr>
          <a:lstStyle/>
          <a:p>
            <a:pPr algn="l">
              <a:lnSpc>
                <a:spcPct val="110000"/>
              </a:lnSpc>
            </a:pPr>
            <a:r>
              <a:rPr lang="ja-JP" altLang="en-US" sz="1400" dirty="0" smtClean="0">
                <a:latin typeface="HGPｺﾞｼｯｸM" panose="020B0600000000000000" pitchFamily="50" charset="-128"/>
                <a:ea typeface="HGPｺﾞｼｯｸM" panose="020B0600000000000000" pitchFamily="50" charset="-128"/>
              </a:rPr>
              <a:t>当院</a:t>
            </a:r>
            <a:r>
              <a:rPr lang="ja-JP" altLang="en-US" sz="1400" dirty="0">
                <a:latin typeface="HGPｺﾞｼｯｸM" panose="020B0600000000000000" pitchFamily="50" charset="-128"/>
                <a:ea typeface="HGPｺﾞｼｯｸM" panose="020B0600000000000000" pitchFamily="50" charset="-128"/>
              </a:rPr>
              <a:t>は</a:t>
            </a:r>
            <a:r>
              <a:rPr lang="ja-JP" altLang="en-US" sz="1600" b="1" dirty="0">
                <a:solidFill>
                  <a:srgbClr val="FF0000"/>
                </a:solidFill>
                <a:latin typeface="HGPｺﾞｼｯｸM" panose="020B0600000000000000" pitchFamily="50" charset="-128"/>
                <a:ea typeface="HGPｺﾞｼｯｸM" panose="020B0600000000000000" pitchFamily="50" charset="-128"/>
              </a:rPr>
              <a:t>予約</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優先</a:t>
            </a:r>
            <a:r>
              <a:rPr lang="ja-JP" altLang="en-US" sz="1400" dirty="0" smtClean="0">
                <a:latin typeface="HGPｺﾞｼｯｸM" panose="020B0600000000000000" pitchFamily="50" charset="-128"/>
                <a:ea typeface="HGPｺﾞｼｯｸM" panose="020B0600000000000000" pitchFamily="50" charset="-128"/>
              </a:rPr>
              <a:t>で</a:t>
            </a:r>
            <a:r>
              <a:rPr lang="ja-JP" altLang="en-US" sz="1400" dirty="0">
                <a:latin typeface="HGPｺﾞｼｯｸM" panose="020B0600000000000000" pitchFamily="50" charset="-128"/>
                <a:ea typeface="HGPｺﾞｼｯｸM" panose="020B0600000000000000" pitchFamily="50" charset="-128"/>
              </a:rPr>
              <a:t>診療を行っております</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
            </a:r>
            <a:br>
              <a:rPr lang="en-US" altLang="ja-JP" sz="1400" dirty="0" smtClean="0">
                <a:latin typeface="HGPｺﾞｼｯｸM" panose="020B0600000000000000" pitchFamily="50" charset="-128"/>
                <a:ea typeface="HGPｺﾞｼｯｸM" panose="020B0600000000000000" pitchFamily="50" charset="-128"/>
              </a:rPr>
            </a:br>
            <a:r>
              <a:rPr lang="ja-JP" altLang="en-US" sz="1400" dirty="0" smtClean="0">
                <a:latin typeface="HGPｺﾞｼｯｸM" panose="020B0600000000000000" pitchFamily="50" charset="-128"/>
                <a:ea typeface="HGPｺﾞｼｯｸM" panose="020B0600000000000000" pitchFamily="50" charset="-128"/>
              </a:rPr>
              <a:t>予約のない方は、</a:t>
            </a:r>
            <a:r>
              <a:rPr lang="en-US" altLang="ja-JP" sz="1400" dirty="0" smtClean="0">
                <a:latin typeface="HGPｺﾞｼｯｸM" panose="020B0600000000000000" pitchFamily="50" charset="-128"/>
                <a:ea typeface="HGPｺﾞｼｯｸM" panose="020B0600000000000000" pitchFamily="50" charset="-128"/>
              </a:rPr>
              <a:t>WEB</a:t>
            </a:r>
            <a:r>
              <a:rPr lang="ja-JP" altLang="en-US" sz="1400" dirty="0">
                <a:latin typeface="HGPｺﾞｼｯｸM" panose="020B0600000000000000" pitchFamily="50" charset="-128"/>
                <a:ea typeface="HGPｺﾞｼｯｸM" panose="020B0600000000000000" pitchFamily="50" charset="-128"/>
              </a:rPr>
              <a:t>または電話</a:t>
            </a:r>
            <a:r>
              <a:rPr lang="ja-JP" altLang="en-US" sz="1400" dirty="0" smtClean="0">
                <a:latin typeface="HGPｺﾞｼｯｸM" panose="020B0600000000000000" pitchFamily="50" charset="-128"/>
                <a:ea typeface="HGPｺﾞｼｯｸM" panose="020B0600000000000000" pitchFamily="50" charset="-128"/>
              </a:rPr>
              <a:t>にて</a:t>
            </a:r>
            <a:r>
              <a:rPr lang="ja-JP" altLang="en-US" sz="1400" b="1" dirty="0" smtClean="0">
                <a:latin typeface="HGPｺﾞｼｯｸM" panose="020B0600000000000000" pitchFamily="50" charset="-128"/>
                <a:ea typeface="HGPｺﾞｼｯｸM" panose="020B0600000000000000" pitchFamily="50" charset="-128"/>
              </a:rPr>
              <a:t>予約</a:t>
            </a:r>
            <a:r>
              <a:rPr lang="ja-JP" altLang="en-US" sz="1400" b="1" dirty="0">
                <a:latin typeface="HGPｺﾞｼｯｸM" panose="020B0600000000000000" pitchFamily="50" charset="-128"/>
                <a:ea typeface="HGPｺﾞｼｯｸM" panose="020B0600000000000000" pitchFamily="50" charset="-128"/>
              </a:rPr>
              <a:t>をお取りください</a:t>
            </a:r>
            <a:r>
              <a:rPr lang="ja-JP" altLang="en-US" sz="1400" b="1"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WEB</a:t>
            </a:r>
            <a:r>
              <a:rPr lang="ja-JP" altLang="en-US" sz="1400" dirty="0">
                <a:latin typeface="HGPｺﾞｼｯｸM" panose="020B0600000000000000" pitchFamily="50" charset="-128"/>
                <a:ea typeface="HGPｺﾞｼｯｸM" panose="020B0600000000000000" pitchFamily="50" charset="-128"/>
              </a:rPr>
              <a:t>予約➡</a:t>
            </a:r>
            <a:br>
              <a:rPr lang="ja-JP" altLang="en-US" sz="1400" dirty="0">
                <a:latin typeface="HGPｺﾞｼｯｸM" panose="020B0600000000000000" pitchFamily="50" charset="-128"/>
                <a:ea typeface="HGPｺﾞｼｯｸM" panose="020B0600000000000000" pitchFamily="50" charset="-128"/>
              </a:rPr>
            </a:br>
            <a:r>
              <a:rPr lang="ja-JP" altLang="en-US" sz="1400" smtClean="0">
                <a:latin typeface="HGPｺﾞｼｯｸM" panose="020B0600000000000000" pitchFamily="50" charset="-128"/>
                <a:ea typeface="HGPｺﾞｼｯｸM" panose="020B0600000000000000" pitchFamily="50" charset="-128"/>
              </a:rPr>
              <a:t>なお、</a:t>
            </a:r>
            <a:r>
              <a:rPr lang="ja-JP" altLang="en-US" sz="1400" u="sng" smtClean="0">
                <a:latin typeface="HGPｺﾞｼｯｸM" panose="020B0600000000000000" pitchFamily="50" charset="-128"/>
                <a:ea typeface="HGPｺﾞｼｯｸM" panose="020B0600000000000000" pitchFamily="50" charset="-128"/>
              </a:rPr>
              <a:t>予約</a:t>
            </a:r>
            <a:r>
              <a:rPr lang="ja-JP" altLang="en-US" sz="1400" u="sng" dirty="0">
                <a:latin typeface="HGPｺﾞｼｯｸM" panose="020B0600000000000000" pitchFamily="50" charset="-128"/>
                <a:ea typeface="HGPｺﾞｼｯｸM" panose="020B0600000000000000" pitchFamily="50" charset="-128"/>
              </a:rPr>
              <a:t>のない方は長時間お待ちいただく場合がございます</a:t>
            </a:r>
            <a:r>
              <a:rPr lang="ja-JP" altLang="en-US" sz="1400" dirty="0">
                <a:latin typeface="HGPｺﾞｼｯｸM" panose="020B0600000000000000" pitchFamily="50" charset="-128"/>
                <a:ea typeface="HGPｺﾞｼｯｸM" panose="020B0600000000000000" pitchFamily="50" charset="-128"/>
              </a:rPr>
              <a:t>ので、</a:t>
            </a:r>
            <a:br>
              <a:rPr lang="ja-JP" altLang="en-US" sz="1400" dirty="0">
                <a:latin typeface="HGPｺﾞｼｯｸM" panose="020B0600000000000000" pitchFamily="50" charset="-128"/>
                <a:ea typeface="HGPｺﾞｼｯｸM" panose="020B0600000000000000" pitchFamily="50" charset="-128"/>
              </a:rPr>
            </a:br>
            <a:r>
              <a:rPr lang="ja-JP" altLang="en-US" sz="1400" dirty="0">
                <a:latin typeface="HGPｺﾞｼｯｸM" panose="020B0600000000000000" pitchFamily="50" charset="-128"/>
                <a:ea typeface="HGPｺﾞｼｯｸM" panose="020B0600000000000000" pitchFamily="50" charset="-128"/>
              </a:rPr>
              <a:t>ご了承</a:t>
            </a:r>
            <a:r>
              <a:rPr lang="ja-JP" altLang="en-US" sz="1400" dirty="0" smtClean="0">
                <a:latin typeface="HGPｺﾞｼｯｸM" panose="020B0600000000000000" pitchFamily="50" charset="-128"/>
                <a:ea typeface="HGPｺﾞｼｯｸM" panose="020B0600000000000000" pitchFamily="50" charset="-128"/>
              </a:rPr>
              <a:t>ください。</a:t>
            </a:r>
            <a:endParaRPr lang="ja-JP" altLang="en-US" sz="1400" dirty="0">
              <a:latin typeface="HGPｺﾞｼｯｸM" panose="020B0600000000000000" pitchFamily="50" charset="-128"/>
              <a:ea typeface="HGPｺﾞｼｯｸM" panose="020B0600000000000000" pitchFamily="50" charset="-128"/>
            </a:endParaRPr>
          </a:p>
        </p:txBody>
      </p:sp>
      <p:sp>
        <p:nvSpPr>
          <p:cNvPr id="3" name="サブタイトル 2"/>
          <p:cNvSpPr>
            <a:spLocks noGrp="1"/>
          </p:cNvSpPr>
          <p:nvPr>
            <p:ph type="subTitle" idx="1"/>
          </p:nvPr>
        </p:nvSpPr>
        <p:spPr>
          <a:xfrm>
            <a:off x="444127" y="4723020"/>
            <a:ext cx="3595698" cy="947884"/>
          </a:xfrm>
          <a:ln>
            <a:noFill/>
          </a:ln>
          <a:effectLst/>
        </p:spPr>
        <p:txBody>
          <a:bodyPr>
            <a:normAutofit/>
          </a:bodyPr>
          <a:lstStyle/>
          <a:p>
            <a:pPr algn="l"/>
            <a:r>
              <a:rPr kumimoji="1" lang="ja-JP" altLang="en-US" sz="1600" b="1" dirty="0" smtClean="0">
                <a:solidFill>
                  <a:srgbClr val="73015D"/>
                </a:solidFill>
                <a:latin typeface="HGPｺﾞｼｯｸM" panose="020B0600000000000000" pitchFamily="50" charset="-128"/>
                <a:ea typeface="HGPｺﾞｼｯｸM" panose="020B0600000000000000" pitchFamily="50" charset="-128"/>
              </a:rPr>
              <a:t>診療時間</a:t>
            </a:r>
            <a:r>
              <a:rPr lang="ja-JP" altLang="en-US" sz="1600" b="1" dirty="0">
                <a:latin typeface="HGPｺﾞｼｯｸM" panose="020B0600000000000000" pitchFamily="50" charset="-128"/>
                <a:ea typeface="HGPｺﾞｼｯｸM" panose="020B0600000000000000" pitchFamily="50" charset="-128"/>
              </a:rPr>
              <a:t>　</a:t>
            </a:r>
            <a:r>
              <a:rPr lang="ja-JP" altLang="en-US" sz="1300" b="1" dirty="0">
                <a:latin typeface="HGPｺﾞｼｯｸM" panose="020B0600000000000000" pitchFamily="50" charset="-128"/>
                <a:ea typeface="HGPｺﾞｼｯｸM" panose="020B0600000000000000" pitchFamily="50" charset="-128"/>
              </a:rPr>
              <a:t>　　　</a:t>
            </a:r>
            <a:r>
              <a:rPr lang="en-US" altLang="ja-JP" sz="1300" b="1" dirty="0" smtClean="0">
                <a:latin typeface="HGPｺﾞｼｯｸM" panose="020B0600000000000000" pitchFamily="50" charset="-128"/>
                <a:ea typeface="HGPｺﾞｼｯｸM" panose="020B0600000000000000" pitchFamily="50" charset="-128"/>
              </a:rPr>
              <a:t>	</a:t>
            </a:r>
            <a:r>
              <a:rPr lang="ja-JP" altLang="en-US" sz="1300" b="1" dirty="0" smtClean="0">
                <a:latin typeface="HGPｺﾞｼｯｸM" panose="020B0600000000000000" pitchFamily="50" charset="-128"/>
                <a:ea typeface="HGPｺﾞｼｯｸM" panose="020B0600000000000000" pitchFamily="50" charset="-128"/>
              </a:rPr>
              <a:t>月</a:t>
            </a:r>
            <a:r>
              <a:rPr lang="ja-JP" altLang="en-US" sz="1300" b="1" dirty="0">
                <a:latin typeface="HGPｺﾞｼｯｸM" panose="020B0600000000000000" pitchFamily="50" charset="-128"/>
                <a:ea typeface="HGPｺﾞｼｯｸM" panose="020B0600000000000000" pitchFamily="50" charset="-128"/>
              </a:rPr>
              <a:t>　火　水　木　金　土　</a:t>
            </a:r>
            <a:r>
              <a:rPr lang="ja-JP" altLang="en-US" sz="1300" b="1" dirty="0" smtClean="0">
                <a:latin typeface="HGPｺﾞｼｯｸM" panose="020B0600000000000000" pitchFamily="50" charset="-128"/>
                <a:ea typeface="HGPｺﾞｼｯｸM" panose="020B0600000000000000" pitchFamily="50" charset="-128"/>
              </a:rPr>
              <a:t>　日</a:t>
            </a:r>
            <a:endParaRPr lang="en-US" altLang="ja-JP" sz="1300" dirty="0">
              <a:latin typeface="HGPｺﾞｼｯｸM" panose="020B0600000000000000" pitchFamily="50" charset="-128"/>
              <a:ea typeface="HGPｺﾞｼｯｸM" panose="020B0600000000000000" pitchFamily="50" charset="-128"/>
            </a:endParaRPr>
          </a:p>
          <a:p>
            <a:pPr algn="l"/>
            <a:r>
              <a:rPr lang="en-US" altLang="ja-JP" sz="1300" dirty="0">
                <a:latin typeface="HGPｺﾞｼｯｸM" panose="020B0600000000000000" pitchFamily="50" charset="-128"/>
                <a:ea typeface="HGPｺﾞｼｯｸM" panose="020B0600000000000000" pitchFamily="50" charset="-128"/>
              </a:rPr>
              <a:t>10</a:t>
            </a:r>
            <a:r>
              <a:rPr lang="ja-JP" altLang="en-US" sz="1300" dirty="0">
                <a:latin typeface="HGPｺﾞｼｯｸM" panose="020B0600000000000000" pitchFamily="50" charset="-128"/>
                <a:ea typeface="HGPｺﾞｼｯｸM" panose="020B0600000000000000" pitchFamily="50" charset="-128"/>
              </a:rPr>
              <a:t>：</a:t>
            </a:r>
            <a:r>
              <a:rPr lang="en-US" altLang="ja-JP" sz="1300" dirty="0">
                <a:latin typeface="HGPｺﾞｼｯｸM" panose="020B0600000000000000" pitchFamily="50" charset="-128"/>
                <a:ea typeface="HGPｺﾞｼｯｸM" panose="020B0600000000000000" pitchFamily="50" charset="-128"/>
              </a:rPr>
              <a:t>00-12</a:t>
            </a:r>
            <a:r>
              <a:rPr lang="ja-JP" altLang="en-US" sz="1300" dirty="0">
                <a:latin typeface="HGPｺﾞｼｯｸM" panose="020B0600000000000000" pitchFamily="50" charset="-128"/>
                <a:ea typeface="HGPｺﾞｼｯｸM" panose="020B0600000000000000" pitchFamily="50" charset="-128"/>
              </a:rPr>
              <a:t>：</a:t>
            </a:r>
            <a:r>
              <a:rPr lang="en-US" altLang="ja-JP" sz="1300" dirty="0">
                <a:latin typeface="HGPｺﾞｼｯｸM" panose="020B0600000000000000" pitchFamily="50" charset="-128"/>
                <a:ea typeface="HGPｺﾞｼｯｸM" panose="020B0600000000000000" pitchFamily="50" charset="-128"/>
              </a:rPr>
              <a:t>30</a:t>
            </a:r>
            <a:r>
              <a:rPr lang="ja-JP" altLang="en-US" sz="1300" dirty="0">
                <a:latin typeface="HGPｺﾞｼｯｸM" panose="020B0600000000000000" pitchFamily="50" charset="-128"/>
                <a:ea typeface="HGPｺﾞｼｯｸM" panose="020B0600000000000000" pitchFamily="50" charset="-128"/>
              </a:rPr>
              <a:t>　　　</a:t>
            </a:r>
            <a:r>
              <a:rPr lang="en-US" altLang="ja-JP" sz="1300" dirty="0" smtClean="0">
                <a:latin typeface="HGPｺﾞｼｯｸM" panose="020B0600000000000000" pitchFamily="50" charset="-128"/>
                <a:ea typeface="HGPｺﾞｼｯｸM" panose="020B0600000000000000" pitchFamily="50" charset="-128"/>
              </a:rPr>
              <a:t>	</a:t>
            </a:r>
            <a:r>
              <a:rPr lang="ja-JP" altLang="en-US" sz="1300" dirty="0" smtClean="0">
                <a:latin typeface="HGPｺﾞｼｯｸM" panose="020B0600000000000000" pitchFamily="50" charset="-128"/>
                <a:ea typeface="HGPｺﾞｼｯｸM" panose="020B0600000000000000" pitchFamily="50" charset="-128"/>
              </a:rPr>
              <a:t>〇</a:t>
            </a:r>
            <a:r>
              <a:rPr lang="ja-JP" altLang="en-US" sz="1300" dirty="0">
                <a:latin typeface="HGPｺﾞｼｯｸM" panose="020B0600000000000000" pitchFamily="50" charset="-128"/>
                <a:ea typeface="HGPｺﾞｼｯｸM" panose="020B0600000000000000" pitchFamily="50" charset="-128"/>
              </a:rPr>
              <a:t>　〇　</a:t>
            </a:r>
            <a:r>
              <a:rPr lang="ja-JP" altLang="en-US" sz="1300" b="1" dirty="0">
                <a:solidFill>
                  <a:srgbClr val="FF0000"/>
                </a:solidFill>
                <a:latin typeface="HGPｺﾞｼｯｸM" panose="020B0600000000000000" pitchFamily="50" charset="-128"/>
                <a:ea typeface="HGPｺﾞｼｯｸM" panose="020B0600000000000000" pitchFamily="50" charset="-128"/>
              </a:rPr>
              <a:t>－</a:t>
            </a:r>
            <a:r>
              <a:rPr lang="ja-JP" altLang="en-US" sz="1300" dirty="0">
                <a:latin typeface="HGPｺﾞｼｯｸM" panose="020B0600000000000000" pitchFamily="50" charset="-128"/>
                <a:ea typeface="HGPｺﾞｼｯｸM" panose="020B0600000000000000" pitchFamily="50" charset="-128"/>
              </a:rPr>
              <a:t>　〇　〇　〇　　〇</a:t>
            </a:r>
            <a:endParaRPr lang="en-US" altLang="ja-JP" sz="1300" dirty="0">
              <a:latin typeface="HGPｺﾞｼｯｸM" panose="020B0600000000000000" pitchFamily="50" charset="-128"/>
              <a:ea typeface="HGPｺﾞｼｯｸM" panose="020B0600000000000000" pitchFamily="50" charset="-128"/>
            </a:endParaRPr>
          </a:p>
          <a:p>
            <a:pPr algn="l"/>
            <a:r>
              <a:rPr lang="en-US" altLang="ja-JP" sz="1300" dirty="0">
                <a:latin typeface="HGPｺﾞｼｯｸM" panose="020B0600000000000000" pitchFamily="50" charset="-128"/>
                <a:ea typeface="HGPｺﾞｼｯｸM" panose="020B0600000000000000" pitchFamily="50" charset="-128"/>
              </a:rPr>
              <a:t>14</a:t>
            </a:r>
            <a:r>
              <a:rPr lang="ja-JP" altLang="en-US" sz="1300" dirty="0">
                <a:latin typeface="HGPｺﾞｼｯｸM" panose="020B0600000000000000" pitchFamily="50" charset="-128"/>
                <a:ea typeface="HGPｺﾞｼｯｸM" panose="020B0600000000000000" pitchFamily="50" charset="-128"/>
              </a:rPr>
              <a:t>：</a:t>
            </a:r>
            <a:r>
              <a:rPr lang="en-US" altLang="ja-JP" sz="1300" dirty="0">
                <a:latin typeface="HGPｺﾞｼｯｸM" panose="020B0600000000000000" pitchFamily="50" charset="-128"/>
                <a:ea typeface="HGPｺﾞｼｯｸM" panose="020B0600000000000000" pitchFamily="50" charset="-128"/>
              </a:rPr>
              <a:t>30-18</a:t>
            </a:r>
            <a:r>
              <a:rPr lang="ja-JP" altLang="en-US" sz="1300" dirty="0">
                <a:latin typeface="HGPｺﾞｼｯｸM" panose="020B0600000000000000" pitchFamily="50" charset="-128"/>
                <a:ea typeface="HGPｺﾞｼｯｸM" panose="020B0600000000000000" pitchFamily="50" charset="-128"/>
              </a:rPr>
              <a:t>：</a:t>
            </a:r>
            <a:r>
              <a:rPr lang="en-US" altLang="ja-JP" sz="1300" dirty="0">
                <a:latin typeface="HGPｺﾞｼｯｸM" panose="020B0600000000000000" pitchFamily="50" charset="-128"/>
                <a:ea typeface="HGPｺﾞｼｯｸM" panose="020B0600000000000000" pitchFamily="50" charset="-128"/>
              </a:rPr>
              <a:t>30</a:t>
            </a:r>
            <a:r>
              <a:rPr lang="ja-JP" altLang="en-US" sz="1300" dirty="0">
                <a:latin typeface="HGPｺﾞｼｯｸM" panose="020B0600000000000000" pitchFamily="50" charset="-128"/>
                <a:ea typeface="HGPｺﾞｼｯｸM" panose="020B0600000000000000" pitchFamily="50" charset="-128"/>
              </a:rPr>
              <a:t>　　</a:t>
            </a:r>
            <a:r>
              <a:rPr lang="ja-JP" altLang="en-US" sz="1300" dirty="0" smtClean="0">
                <a:latin typeface="HGPｺﾞｼｯｸM" panose="020B0600000000000000" pitchFamily="50" charset="-128"/>
                <a:ea typeface="HGPｺﾞｼｯｸM" panose="020B0600000000000000" pitchFamily="50" charset="-128"/>
              </a:rPr>
              <a:t>　</a:t>
            </a:r>
            <a:r>
              <a:rPr lang="en-US" altLang="ja-JP" sz="1300" dirty="0" smtClean="0">
                <a:latin typeface="HGPｺﾞｼｯｸM" panose="020B0600000000000000" pitchFamily="50" charset="-128"/>
                <a:ea typeface="HGPｺﾞｼｯｸM" panose="020B0600000000000000" pitchFamily="50" charset="-128"/>
              </a:rPr>
              <a:t>	</a:t>
            </a:r>
            <a:r>
              <a:rPr lang="ja-JP" altLang="en-US" sz="1300" dirty="0" smtClean="0">
                <a:latin typeface="HGPｺﾞｼｯｸM" panose="020B0600000000000000" pitchFamily="50" charset="-128"/>
                <a:ea typeface="HGPｺﾞｼｯｸM" panose="020B0600000000000000" pitchFamily="50" charset="-128"/>
              </a:rPr>
              <a:t>〇</a:t>
            </a:r>
            <a:r>
              <a:rPr lang="ja-JP" altLang="en-US" sz="1300" dirty="0">
                <a:latin typeface="HGPｺﾞｼｯｸM" panose="020B0600000000000000" pitchFamily="50" charset="-128"/>
                <a:ea typeface="HGPｺﾞｼｯｸM" panose="020B0600000000000000" pitchFamily="50" charset="-128"/>
              </a:rPr>
              <a:t>　〇　</a:t>
            </a:r>
            <a:r>
              <a:rPr lang="ja-JP" altLang="en-US" sz="1300" b="1" dirty="0">
                <a:solidFill>
                  <a:srgbClr val="FF0000"/>
                </a:solidFill>
                <a:latin typeface="HGPｺﾞｼｯｸM" panose="020B0600000000000000" pitchFamily="50" charset="-128"/>
                <a:ea typeface="HGPｺﾞｼｯｸM" panose="020B0600000000000000" pitchFamily="50" charset="-128"/>
              </a:rPr>
              <a:t>－</a:t>
            </a:r>
            <a:r>
              <a:rPr lang="ja-JP" altLang="en-US" sz="1300" dirty="0">
                <a:latin typeface="HGPｺﾞｼｯｸM" panose="020B0600000000000000" pitchFamily="50" charset="-128"/>
                <a:ea typeface="HGPｺﾞｼｯｸM" panose="020B0600000000000000" pitchFamily="50" charset="-128"/>
              </a:rPr>
              <a:t>　〇　〇　〇　　△</a:t>
            </a:r>
            <a:endParaRPr lang="en-US" altLang="ja-JP" sz="1300" dirty="0">
              <a:solidFill>
                <a:schemeClr val="tx1">
                  <a:lumMod val="85000"/>
                  <a:lumOff val="15000"/>
                </a:schemeClr>
              </a:solidFill>
              <a:latin typeface="HGPｺﾞｼｯｸM" panose="020B0600000000000000" pitchFamily="50" charset="-128"/>
              <a:ea typeface="HGPｺﾞｼｯｸM" panose="020B0600000000000000" pitchFamily="50" charset="-128"/>
            </a:endParaRPr>
          </a:p>
          <a:p>
            <a:pPr algn="l"/>
            <a:endParaRPr lang="en-US" altLang="ja-JP" sz="1300" dirty="0">
              <a:latin typeface="HGPｺﾞｼｯｸM" panose="020B0600000000000000" pitchFamily="50" charset="-128"/>
              <a:ea typeface="HGPｺﾞｼｯｸM" panose="020B0600000000000000" pitchFamily="50" charset="-128"/>
            </a:endParaRPr>
          </a:p>
          <a:p>
            <a:pPr algn="l"/>
            <a:endParaRPr lang="en-US" altLang="ja-JP" sz="13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3932848" y="8738383"/>
            <a:ext cx="2698250" cy="1261884"/>
          </a:xfrm>
          <a:prstGeom prst="rect">
            <a:avLst/>
          </a:prstGeom>
          <a:noFill/>
        </p:spPr>
        <p:txBody>
          <a:bodyPr wrap="square" rtlCol="0">
            <a:spAutoFit/>
          </a:bodyPr>
          <a:lstStyle/>
          <a:p>
            <a:r>
              <a:rPr lang="ja-JP" altLang="en-US" sz="1100" dirty="0" smtClean="0"/>
              <a:t>〒</a:t>
            </a:r>
            <a:r>
              <a:rPr lang="en-US" altLang="ja-JP" sz="1100" dirty="0"/>
              <a:t>222-0033</a:t>
            </a:r>
          </a:p>
          <a:p>
            <a:r>
              <a:rPr lang="ja-JP" altLang="en-US" sz="1100" dirty="0"/>
              <a:t>神奈川県横浜市</a:t>
            </a:r>
            <a:r>
              <a:rPr lang="ja-JP" altLang="en-US" sz="1100" dirty="0" smtClean="0"/>
              <a:t>港北区新横浜</a:t>
            </a:r>
            <a:r>
              <a:rPr lang="en-US" altLang="ja-JP" sz="1100" dirty="0"/>
              <a:t>3-5-1</a:t>
            </a:r>
          </a:p>
          <a:p>
            <a:r>
              <a:rPr lang="ja-JP" altLang="en-US" sz="1200" dirty="0"/>
              <a:t>新横浜</a:t>
            </a:r>
            <a:r>
              <a:rPr lang="en-US" altLang="ja-JP" sz="1200" dirty="0"/>
              <a:t>KT</a:t>
            </a:r>
            <a:r>
              <a:rPr lang="ja-JP" altLang="en-US" sz="1200" dirty="0"/>
              <a:t>ビル</a:t>
            </a:r>
            <a:r>
              <a:rPr lang="en-US" altLang="ja-JP" sz="1200" dirty="0"/>
              <a:t>5</a:t>
            </a:r>
            <a:r>
              <a:rPr lang="ja-JP" altLang="en-US" sz="1200" dirty="0" smtClean="0"/>
              <a:t>階</a:t>
            </a:r>
            <a:endParaRPr lang="en-US" altLang="ja-JP" sz="1300" dirty="0"/>
          </a:p>
          <a:p>
            <a:r>
              <a:rPr lang="ja-JP" altLang="en-US" b="1" dirty="0" smtClean="0">
                <a:solidFill>
                  <a:srgbClr val="73015D"/>
                </a:solidFill>
              </a:rPr>
              <a:t>☎ </a:t>
            </a:r>
            <a:r>
              <a:rPr lang="en-US" altLang="ja-JP" b="1" dirty="0" smtClean="0">
                <a:solidFill>
                  <a:srgbClr val="73015D"/>
                </a:solidFill>
              </a:rPr>
              <a:t>045-534-5671</a:t>
            </a:r>
            <a:endParaRPr lang="en-US" altLang="ja-JP" sz="1000" b="1" dirty="0" smtClean="0">
              <a:solidFill>
                <a:srgbClr val="73015D"/>
              </a:solidFill>
            </a:endParaRPr>
          </a:p>
          <a:p>
            <a:r>
              <a:rPr lang="en-US" altLang="ja-JP" sz="1100" b="1" dirty="0"/>
              <a:t>https://</a:t>
            </a:r>
            <a:r>
              <a:rPr lang="en-US" altLang="ja-JP" sz="1100" b="1" dirty="0" smtClean="0"/>
              <a:t>www.kato-eyeclinic.net</a:t>
            </a:r>
            <a:endParaRPr lang="en-US" altLang="ja-JP" sz="1100" b="1" dirty="0"/>
          </a:p>
          <a:p>
            <a:endParaRPr lang="ja-JP" altLang="en-US" sz="1300" dirty="0"/>
          </a:p>
        </p:txBody>
      </p:sp>
      <p:sp>
        <p:nvSpPr>
          <p:cNvPr id="10" name="テキスト ボックス 9"/>
          <p:cNvSpPr txBox="1"/>
          <p:nvPr/>
        </p:nvSpPr>
        <p:spPr>
          <a:xfrm>
            <a:off x="202796" y="9534168"/>
            <a:ext cx="3661243" cy="246221"/>
          </a:xfrm>
          <a:prstGeom prst="rect">
            <a:avLst/>
          </a:prstGeom>
          <a:noFill/>
        </p:spPr>
        <p:txBody>
          <a:bodyPr wrap="square" rtlCol="0">
            <a:spAutoFit/>
          </a:bodyPr>
          <a:lstStyle/>
          <a:p>
            <a:r>
              <a:rPr lang="ja-JP" altLang="en-US" sz="1000" dirty="0" smtClean="0">
                <a:latin typeface="HGPｺﾞｼｯｸM" panose="020B0600000000000000" pitchFamily="50" charset="-128"/>
                <a:ea typeface="HGPｺﾞｼｯｸM" panose="020B0600000000000000" pitchFamily="50" charset="-128"/>
              </a:rPr>
              <a:t>市営地下鉄</a:t>
            </a:r>
            <a:r>
              <a:rPr lang="ja-JP" altLang="en-US" sz="1000" dirty="0">
                <a:latin typeface="HGPｺﾞｼｯｸM" panose="020B0600000000000000" pitchFamily="50" charset="-128"/>
                <a:ea typeface="HGPｺﾞｼｯｸM" panose="020B0600000000000000" pitchFamily="50" charset="-128"/>
              </a:rPr>
              <a:t>出口：</a:t>
            </a:r>
            <a:r>
              <a:rPr lang="en-US" altLang="ja-JP" sz="1000" dirty="0">
                <a:latin typeface="HGPｺﾞｼｯｸM" panose="020B0600000000000000" pitchFamily="50" charset="-128"/>
                <a:ea typeface="HGPｺﾞｼｯｸM" panose="020B0600000000000000" pitchFamily="50" charset="-128"/>
              </a:rPr>
              <a:t>3A</a:t>
            </a:r>
            <a:r>
              <a:rPr lang="ja-JP" altLang="en-US" sz="1000" dirty="0">
                <a:latin typeface="HGPｺﾞｼｯｸM" panose="020B0600000000000000" pitchFamily="50" charset="-128"/>
                <a:ea typeface="HGPｺﾞｼｯｸM" panose="020B0600000000000000" pitchFamily="50" charset="-128"/>
              </a:rPr>
              <a:t>　　</a:t>
            </a:r>
            <a:r>
              <a:rPr lang="en-US" altLang="ja-JP" sz="1000" dirty="0">
                <a:latin typeface="HGPｺﾞｼｯｸM" panose="020B0600000000000000" pitchFamily="50" charset="-128"/>
                <a:ea typeface="HGPｺﾞｼｯｸM" panose="020B0600000000000000" pitchFamily="50" charset="-128"/>
              </a:rPr>
              <a:t>JR</a:t>
            </a:r>
            <a:r>
              <a:rPr lang="ja-JP" altLang="en-US" sz="1000" dirty="0">
                <a:latin typeface="HGPｺﾞｼｯｸM" panose="020B0600000000000000" pitchFamily="50" charset="-128"/>
                <a:ea typeface="HGPｺﾞｼｯｸM" panose="020B0600000000000000" pitchFamily="50" charset="-128"/>
              </a:rPr>
              <a:t>新横浜駅北口：東広場</a:t>
            </a:r>
            <a:r>
              <a:rPr lang="ja-JP" altLang="en-US" sz="1000" dirty="0" smtClean="0">
                <a:latin typeface="HGPｺﾞｼｯｸM" panose="020B0600000000000000" pitchFamily="50" charset="-128"/>
                <a:ea typeface="HGPｺﾞｼｯｸM" panose="020B0600000000000000" pitchFamily="50" charset="-128"/>
              </a:rPr>
              <a:t>方面　</a:t>
            </a:r>
            <a:r>
              <a:rPr lang="ja-JP" altLang="en-US" sz="1000" b="1" dirty="0" smtClean="0">
                <a:latin typeface="HGPｺﾞｼｯｸM" panose="020B0600000000000000" pitchFamily="50" charset="-128"/>
                <a:ea typeface="HGPｺﾞｼｯｸM" panose="020B0600000000000000" pitchFamily="50" charset="-128"/>
              </a:rPr>
              <a:t>徒歩</a:t>
            </a:r>
            <a:r>
              <a:rPr lang="ja-JP" altLang="en-US" sz="1000" b="1" dirty="0">
                <a:latin typeface="HGPｺﾞｼｯｸM" panose="020B0600000000000000" pitchFamily="50" charset="-128"/>
                <a:ea typeface="HGPｺﾞｼｯｸM" panose="020B0600000000000000" pitchFamily="50" charset="-128"/>
              </a:rPr>
              <a:t>１</a:t>
            </a:r>
            <a:r>
              <a:rPr lang="ja-JP" altLang="en-US" sz="1000" b="1" dirty="0" smtClean="0">
                <a:latin typeface="HGPｺﾞｼｯｸM" panose="020B0600000000000000" pitchFamily="50" charset="-128"/>
                <a:ea typeface="HGPｺﾞｼｯｸM" panose="020B0600000000000000" pitchFamily="50" charset="-128"/>
              </a:rPr>
              <a:t>分</a:t>
            </a:r>
            <a:endParaRPr lang="ja-JP" altLang="en-US" sz="1000" b="1" dirty="0">
              <a:latin typeface="HGPｺﾞｼｯｸM" panose="020B0600000000000000" pitchFamily="50" charset="-128"/>
              <a:ea typeface="HGPｺﾞｼｯｸM" panose="020B0600000000000000" pitchFamily="50" charset="-128"/>
            </a:endParaRPr>
          </a:p>
        </p:txBody>
      </p:sp>
      <p:pic>
        <p:nvPicPr>
          <p:cNvPr id="1028" name="Picture 4" descr="新横浜かとう眼科｜横浜市港北区｜白内障&amp;硝子体・緑内障の日帰り手術｜土日も診療"/>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632" b="1176"/>
          <a:stretch/>
        </p:blipFill>
        <p:spPr bwMode="auto">
          <a:xfrm>
            <a:off x="4472837" y="7145721"/>
            <a:ext cx="1618272" cy="160081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2838" t="15131" r="15183" b="62023"/>
          <a:stretch/>
        </p:blipFill>
        <p:spPr>
          <a:xfrm>
            <a:off x="1073763" y="196473"/>
            <a:ext cx="4708970" cy="80961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478" y="9121167"/>
            <a:ext cx="618194" cy="618194"/>
          </a:xfrm>
          <a:prstGeom prst="rect">
            <a:avLst/>
          </a:prstGeom>
        </p:spPr>
      </p:pic>
      <p:sp>
        <p:nvSpPr>
          <p:cNvPr id="8" name="テキスト ボックス 7"/>
          <p:cNvSpPr txBox="1"/>
          <p:nvPr/>
        </p:nvSpPr>
        <p:spPr>
          <a:xfrm>
            <a:off x="497513" y="1248564"/>
            <a:ext cx="2632452" cy="400110"/>
          </a:xfrm>
          <a:prstGeom prst="rect">
            <a:avLst/>
          </a:prstGeom>
          <a:noFill/>
        </p:spPr>
        <p:txBody>
          <a:bodyPr wrap="none" rtlCol="0">
            <a:spAutoFit/>
          </a:bodyPr>
          <a:lstStyle/>
          <a:p>
            <a:r>
              <a:rPr lang="ja-JP" altLang="en-US" sz="2000" b="1" dirty="0" smtClean="0"/>
              <a:t>当院を受診</a:t>
            </a:r>
            <a:r>
              <a:rPr lang="ja-JP" altLang="en-US" sz="2000" b="1" dirty="0"/>
              <a:t>される方へ</a:t>
            </a:r>
            <a:endParaRPr kumimoji="1" lang="ja-JP" altLang="en-US" sz="2000" b="1" dirty="0"/>
          </a:p>
        </p:txBody>
      </p:sp>
      <p:sp>
        <p:nvSpPr>
          <p:cNvPr id="9" name="テキスト ボックス 8"/>
          <p:cNvSpPr txBox="1"/>
          <p:nvPr/>
        </p:nvSpPr>
        <p:spPr>
          <a:xfrm>
            <a:off x="446479" y="5715012"/>
            <a:ext cx="3044423" cy="1015663"/>
          </a:xfrm>
          <a:prstGeom prst="rect">
            <a:avLst/>
          </a:prstGeom>
          <a:noFill/>
        </p:spPr>
        <p:txBody>
          <a:bodyPr wrap="none" rtlCol="0">
            <a:spAutoFit/>
          </a:bodyPr>
          <a:lstStyle/>
          <a:p>
            <a:r>
              <a:rPr lang="ja-JP" altLang="en-US" sz="1200" dirty="0"/>
              <a:t>*△</a:t>
            </a:r>
            <a:r>
              <a:rPr lang="ja-JP" altLang="en-US" sz="1200" dirty="0" smtClean="0"/>
              <a:t>日曜の</a:t>
            </a:r>
            <a:r>
              <a:rPr lang="ja-JP" altLang="en-US" sz="1200" dirty="0"/>
              <a:t>診療は</a:t>
            </a:r>
            <a:r>
              <a:rPr lang="en-US" altLang="ja-JP" sz="1200" dirty="0"/>
              <a:t>18</a:t>
            </a:r>
            <a:r>
              <a:rPr lang="ja-JP" altLang="en-US" sz="1200" dirty="0"/>
              <a:t>：</a:t>
            </a:r>
            <a:r>
              <a:rPr lang="en-US" altLang="ja-JP" sz="1200" dirty="0"/>
              <a:t>00</a:t>
            </a:r>
            <a:r>
              <a:rPr lang="ja-JP" altLang="en-US" sz="1200" dirty="0"/>
              <a:t>まで</a:t>
            </a:r>
          </a:p>
          <a:p>
            <a:r>
              <a:rPr lang="ja-JP" altLang="en-US" sz="1200" dirty="0"/>
              <a:t>*午後の受付時間は診療終了の</a:t>
            </a:r>
            <a:r>
              <a:rPr lang="en-US" altLang="ja-JP" sz="1200" dirty="0"/>
              <a:t>30</a:t>
            </a:r>
            <a:r>
              <a:rPr lang="ja-JP" altLang="en-US" sz="1200" dirty="0"/>
              <a:t>分前まで</a:t>
            </a:r>
          </a:p>
          <a:p>
            <a:r>
              <a:rPr lang="ja-JP" altLang="en-US" sz="1200" dirty="0"/>
              <a:t> （平日は</a:t>
            </a:r>
            <a:r>
              <a:rPr lang="en-US" altLang="ja-JP" sz="1200" dirty="0"/>
              <a:t>18</a:t>
            </a:r>
            <a:r>
              <a:rPr lang="ja-JP" altLang="en-US" sz="1200" dirty="0"/>
              <a:t>：</a:t>
            </a:r>
            <a:r>
              <a:rPr lang="en-US" altLang="ja-JP" sz="1200" dirty="0"/>
              <a:t>00</a:t>
            </a:r>
            <a:r>
              <a:rPr lang="ja-JP" altLang="en-US" sz="1200" dirty="0"/>
              <a:t>まで</a:t>
            </a:r>
            <a:r>
              <a:rPr lang="ja-JP" altLang="en-US" sz="1200" dirty="0" smtClean="0"/>
              <a:t>、</a:t>
            </a:r>
            <a:r>
              <a:rPr lang="ja-JP" altLang="en-US" sz="1200" dirty="0"/>
              <a:t>日曜</a:t>
            </a:r>
            <a:r>
              <a:rPr lang="ja-JP" altLang="en-US" sz="1200" dirty="0" smtClean="0"/>
              <a:t>は</a:t>
            </a:r>
            <a:r>
              <a:rPr lang="en-US" altLang="ja-JP" sz="1200" dirty="0"/>
              <a:t>17</a:t>
            </a:r>
            <a:r>
              <a:rPr lang="ja-JP" altLang="en-US" sz="1200" dirty="0"/>
              <a:t>：</a:t>
            </a:r>
            <a:r>
              <a:rPr lang="en-US" altLang="ja-JP" sz="1200" dirty="0"/>
              <a:t>30</a:t>
            </a:r>
            <a:r>
              <a:rPr lang="ja-JP" altLang="en-US" sz="1200" dirty="0"/>
              <a:t>まで）</a:t>
            </a:r>
          </a:p>
          <a:p>
            <a:r>
              <a:rPr lang="ja-JP" altLang="en-US" sz="1200" dirty="0"/>
              <a:t>休診日：</a:t>
            </a:r>
            <a:r>
              <a:rPr lang="ja-JP" altLang="en-US" sz="1200" dirty="0" smtClean="0"/>
              <a:t>水曜・祝日</a:t>
            </a:r>
            <a:endParaRPr lang="ja-JP" altLang="en-US" sz="1200" dirty="0"/>
          </a:p>
          <a:p>
            <a:r>
              <a:rPr lang="ja-JP" altLang="en-US" sz="1200" dirty="0"/>
              <a:t>社保・国保　各種保険取り扱い</a:t>
            </a:r>
          </a:p>
        </p:txBody>
      </p:sp>
      <p:sp>
        <p:nvSpPr>
          <p:cNvPr id="15" name="テキスト ボックス 14"/>
          <p:cNvSpPr txBox="1"/>
          <p:nvPr/>
        </p:nvSpPr>
        <p:spPr>
          <a:xfrm>
            <a:off x="444127" y="2761794"/>
            <a:ext cx="6048375" cy="1384995"/>
          </a:xfrm>
          <a:prstGeom prst="rect">
            <a:avLst/>
          </a:prstGeom>
          <a:noFill/>
        </p:spPr>
        <p:txBody>
          <a:bodyPr wrap="square" rtlCol="0">
            <a:spAutoFit/>
          </a:bodyPr>
          <a:lstStyle/>
          <a:p>
            <a:r>
              <a:rPr lang="ja-JP" altLang="en-US" sz="1200" dirty="0">
                <a:latin typeface="HGPｺﾞｼｯｸM" panose="020B0600000000000000" pitchFamily="50" charset="-128"/>
                <a:ea typeface="HGPｺﾞｼｯｸM" panose="020B0600000000000000" pitchFamily="50" charset="-128"/>
              </a:rPr>
              <a:t>＊予約時間は受付時間となります</a:t>
            </a:r>
            <a:r>
              <a:rPr lang="ja-JP" altLang="en-US" sz="1200" dirty="0" smtClean="0">
                <a:latin typeface="HGPｺﾞｼｯｸM" panose="020B0600000000000000" pitchFamily="50" charset="-128"/>
                <a:ea typeface="HGPｺﾞｼｯｸM" panose="020B0600000000000000" pitchFamily="50" charset="-128"/>
              </a:rPr>
              <a:t>。</a:t>
            </a:r>
            <a:endParaRPr lang="ja-JP" altLang="en-US" sz="1200" dirty="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＊診療開始時間をお約束するものではないことを、ご了承ください</a:t>
            </a:r>
            <a:r>
              <a:rPr lang="ja-JP" altLang="en-US" sz="1200" dirty="0" smtClean="0">
                <a:latin typeface="HGPｺﾞｼｯｸM" panose="020B0600000000000000" pitchFamily="50" charset="-128"/>
                <a:ea typeface="HGPｺﾞｼｯｸM" panose="020B0600000000000000" pitchFamily="50" charset="-128"/>
              </a:rPr>
              <a:t>。</a:t>
            </a:r>
            <a:endParaRPr lang="ja-JP" altLang="en-US" sz="1200" dirty="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＊検査の一部は予約制となります。（メガネ処方、視野検査、術前検査説明など）</a:t>
            </a:r>
          </a:p>
          <a:p>
            <a:r>
              <a:rPr lang="ja-JP" altLang="en-US" sz="1200" dirty="0">
                <a:latin typeface="HGPｺﾞｼｯｸM" panose="020B0600000000000000" pitchFamily="50" charset="-128"/>
                <a:ea typeface="HGPｺﾞｼｯｸM" panose="020B0600000000000000" pitchFamily="50" charset="-128"/>
              </a:rPr>
              <a:t>＊眼科検査後はしばらく車の運転が出来なくなる場合がありますので</a:t>
            </a:r>
            <a:r>
              <a:rPr lang="ja-JP" altLang="en-US" sz="1200" dirty="0" smtClean="0">
                <a:latin typeface="HGPｺﾞｼｯｸM" panose="020B0600000000000000" pitchFamily="50" charset="-128"/>
                <a:ea typeface="HGPｺﾞｼｯｸM" panose="020B0600000000000000" pitchFamily="50" charset="-128"/>
              </a:rPr>
              <a:t>、</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できるだけ公共</a:t>
            </a:r>
            <a:r>
              <a:rPr lang="ja-JP" altLang="en-US" sz="1200" dirty="0">
                <a:latin typeface="HGPｺﾞｼｯｸM" panose="020B0600000000000000" pitchFamily="50" charset="-128"/>
                <a:ea typeface="HGPｺﾞｼｯｸM" panose="020B0600000000000000" pitchFamily="50" charset="-128"/>
              </a:rPr>
              <a:t>の交通機関をご利用ください。</a:t>
            </a:r>
          </a:p>
          <a:p>
            <a:r>
              <a:rPr lang="ja-JP" altLang="en-US" sz="1200" dirty="0">
                <a:latin typeface="HGPｺﾞｼｯｸM" panose="020B0600000000000000" pitchFamily="50" charset="-128"/>
                <a:ea typeface="HGPｺﾞｼｯｸM" panose="020B0600000000000000" pitchFamily="50" charset="-128"/>
              </a:rPr>
              <a:t>＊終了間際にご来院されますと必要な検査ができない場合がありますので</a:t>
            </a:r>
            <a:r>
              <a:rPr lang="ja-JP" altLang="en-US" sz="1200" dirty="0" smtClean="0">
                <a:latin typeface="HGPｺﾞｼｯｸM" panose="020B0600000000000000" pitchFamily="50" charset="-128"/>
                <a:ea typeface="HGPｺﾞｼｯｸM" panose="020B0600000000000000" pitchFamily="50" charset="-128"/>
              </a:rPr>
              <a:t>、</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お時間</a:t>
            </a:r>
            <a:r>
              <a:rPr lang="ja-JP" altLang="en-US" sz="1200" dirty="0">
                <a:latin typeface="HGPｺﾞｼｯｸM" panose="020B0600000000000000" pitchFamily="50" charset="-128"/>
                <a:ea typeface="HGPｺﾞｼｯｸM" panose="020B0600000000000000" pitchFamily="50" charset="-128"/>
              </a:rPr>
              <a:t>に余裕を持ってご来院ください。</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444127" y="6814754"/>
            <a:ext cx="968535" cy="369332"/>
          </a:xfrm>
          <a:prstGeom prst="rect">
            <a:avLst/>
          </a:prstGeom>
          <a:noFill/>
        </p:spPr>
        <p:txBody>
          <a:bodyPr wrap="none" rtlCol="0">
            <a:spAutoFit/>
          </a:bodyPr>
          <a:lstStyle/>
          <a:p>
            <a:r>
              <a:rPr lang="ja-JP" altLang="en-US" b="1" dirty="0">
                <a:solidFill>
                  <a:srgbClr val="73015D"/>
                </a:solidFill>
                <a:latin typeface="HGPｺﾞｼｯｸM" panose="020B0600000000000000" pitchFamily="50" charset="-128"/>
                <a:ea typeface="HGPｺﾞｼｯｸM" panose="020B0600000000000000" pitchFamily="50" charset="-128"/>
              </a:rPr>
              <a:t>アクセス</a:t>
            </a:r>
            <a:endParaRPr kumimoji="1" lang="ja-JP" altLang="en-US" dirty="0"/>
          </a:p>
        </p:txBody>
      </p: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l="48448" t="13716" r="11130" b="30538"/>
          <a:stretch/>
        </p:blipFill>
        <p:spPr>
          <a:xfrm>
            <a:off x="445977" y="7162340"/>
            <a:ext cx="3174882" cy="237182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pic>
      <p:pic>
        <p:nvPicPr>
          <p:cNvPr id="28" name="Picture 2" descr="https://static.eyecity.jp/pc/images/shop/detail/364/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7431" y="4426591"/>
            <a:ext cx="1618271" cy="10788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static.eyecity.jp/pc/images/shop/detail/364/00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7430" y="5824931"/>
            <a:ext cx="1618272" cy="1078848"/>
          </a:xfrm>
          <a:prstGeom prst="rect">
            <a:avLst/>
          </a:prstGeom>
          <a:noFill/>
          <a:extLst>
            <a:ext uri="{909E8E84-426E-40DD-AFC4-6F175D3DCCD1}">
              <a14:hiddenFill xmlns:a14="http://schemas.microsoft.com/office/drawing/2010/main">
                <a:solidFill>
                  <a:srgbClr val="FFFFFF"/>
                </a:solidFill>
              </a14:hiddenFill>
            </a:ext>
          </a:extLst>
        </p:spPr>
      </p:pic>
      <p:sp>
        <p:nvSpPr>
          <p:cNvPr id="1025" name="正方形/長方形 1024"/>
          <p:cNvSpPr/>
          <p:nvPr/>
        </p:nvSpPr>
        <p:spPr>
          <a:xfrm>
            <a:off x="4466867" y="5486238"/>
            <a:ext cx="1967938" cy="369332"/>
          </a:xfrm>
          <a:prstGeom prst="rect">
            <a:avLst/>
          </a:prstGeom>
        </p:spPr>
        <p:txBody>
          <a:bodyPr wrap="square">
            <a:spAutoFit/>
          </a:bodyPr>
          <a:lstStyle/>
          <a:p>
            <a:r>
              <a:rPr lang="ja-JP" altLang="en-US" sz="900" dirty="0" smtClean="0"/>
              <a:t>横浜アリーナ方面出口を出て</a:t>
            </a:r>
            <a:endParaRPr lang="en-US" altLang="ja-JP" sz="900" dirty="0" smtClean="0"/>
          </a:p>
          <a:p>
            <a:r>
              <a:rPr lang="ja-JP" altLang="en-US" sz="900" dirty="0" smtClean="0"/>
              <a:t>デイリーヤマザキの右の</a:t>
            </a:r>
            <a:r>
              <a:rPr lang="ja-JP" altLang="en-US" sz="900" dirty="0"/>
              <a:t>道を</a:t>
            </a:r>
            <a:r>
              <a:rPr lang="ja-JP" altLang="en-US" sz="900" dirty="0" smtClean="0"/>
              <a:t>直進</a:t>
            </a:r>
            <a:endParaRPr lang="ja-JP" altLang="en-US" sz="900" dirty="0"/>
          </a:p>
        </p:txBody>
      </p:sp>
      <p:sp>
        <p:nvSpPr>
          <p:cNvPr id="1027" name="正方形/長方形 1026"/>
          <p:cNvSpPr/>
          <p:nvPr/>
        </p:nvSpPr>
        <p:spPr>
          <a:xfrm>
            <a:off x="4628307" y="4171495"/>
            <a:ext cx="1522031" cy="246221"/>
          </a:xfrm>
          <a:prstGeom prst="rect">
            <a:avLst/>
          </a:prstGeom>
        </p:spPr>
        <p:txBody>
          <a:bodyPr wrap="square">
            <a:spAutoFit/>
          </a:bodyPr>
          <a:lstStyle/>
          <a:p>
            <a:r>
              <a:rPr lang="ja-JP" altLang="en-US" sz="1000" dirty="0"/>
              <a:t>新横浜駅</a:t>
            </a:r>
            <a:r>
              <a:rPr lang="ja-JP" altLang="en-US" sz="1000" dirty="0" smtClean="0"/>
              <a:t>からの</a:t>
            </a:r>
            <a:r>
              <a:rPr lang="ja-JP" altLang="en-US" sz="1000" dirty="0"/>
              <a:t>アクセス</a:t>
            </a:r>
          </a:p>
        </p:txBody>
      </p:sp>
      <p:sp>
        <p:nvSpPr>
          <p:cNvPr id="1029" name="正方形/長方形 1028"/>
          <p:cNvSpPr/>
          <p:nvPr/>
        </p:nvSpPr>
        <p:spPr>
          <a:xfrm>
            <a:off x="4305427" y="6899500"/>
            <a:ext cx="2129378" cy="246221"/>
          </a:xfrm>
          <a:prstGeom prst="rect">
            <a:avLst/>
          </a:prstGeom>
        </p:spPr>
        <p:txBody>
          <a:bodyPr wrap="square">
            <a:spAutoFit/>
          </a:bodyPr>
          <a:lstStyle/>
          <a:p>
            <a:r>
              <a:rPr lang="ja-JP" altLang="en-US" sz="1000" dirty="0"/>
              <a:t>左手横断</a:t>
            </a:r>
            <a:r>
              <a:rPr lang="ja-JP" altLang="en-US" sz="1000" dirty="0" smtClean="0"/>
              <a:t>歩道向かいのビル</a:t>
            </a:r>
            <a:r>
              <a:rPr lang="en-US" altLang="ja-JP" sz="1000" dirty="0" smtClean="0"/>
              <a:t>5</a:t>
            </a:r>
            <a:r>
              <a:rPr lang="ja-JP" altLang="en-US" sz="1000" dirty="0" smtClean="0"/>
              <a:t>階です</a:t>
            </a:r>
            <a:endParaRPr lang="ja-JP" altLang="en-US" sz="1000" dirty="0"/>
          </a:p>
        </p:txBody>
      </p:sp>
      <p:cxnSp>
        <p:nvCxnSpPr>
          <p:cNvPr id="1031" name="直線コネクタ 1030"/>
          <p:cNvCxnSpPr/>
          <p:nvPr/>
        </p:nvCxnSpPr>
        <p:spPr>
          <a:xfrm>
            <a:off x="497513" y="5032025"/>
            <a:ext cx="341143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497513" y="5588995"/>
            <a:ext cx="341143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41" name="直線矢印コネクタ 1040"/>
          <p:cNvCxnSpPr/>
          <p:nvPr/>
        </p:nvCxnSpPr>
        <p:spPr>
          <a:xfrm>
            <a:off x="3548063" y="7422356"/>
            <a:ext cx="1571625" cy="554335"/>
          </a:xfrm>
          <a:prstGeom prst="straightConnector1">
            <a:avLst/>
          </a:prstGeom>
          <a:ln w="76200">
            <a:solidFill>
              <a:srgbClr val="6D014D"/>
            </a:solidFill>
            <a:tailEnd type="triangle"/>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4096" y="1872867"/>
            <a:ext cx="438406" cy="438406"/>
          </a:xfrm>
          <a:prstGeom prst="rect">
            <a:avLst/>
          </a:prstGeom>
          <a:ln w="9525">
            <a:solidFill>
              <a:schemeClr val="tx1"/>
            </a:solidFill>
          </a:ln>
        </p:spPr>
      </p:pic>
    </p:spTree>
    <p:extLst>
      <p:ext uri="{BB962C8B-B14F-4D97-AF65-F5344CB8AC3E}">
        <p14:creationId xmlns:p14="http://schemas.microsoft.com/office/powerpoint/2010/main" val="2637996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9947</TotalTime>
  <Words>180</Words>
  <Application>Microsoft Office PowerPoint</Application>
  <PresentationFormat>A4 210 x 297 mm</PresentationFormat>
  <Paragraphs>28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HGPｺﾞｼｯｸM</vt:lpstr>
      <vt:lpstr>ＭＳ Ｐゴシック</vt:lpstr>
      <vt:lpstr>Arial</vt:lpstr>
      <vt:lpstr>Calibri</vt:lpstr>
      <vt:lpstr>Calibri Light</vt:lpstr>
      <vt:lpstr>Office テーマ</vt:lpstr>
      <vt:lpstr>当院は予約優先で診療を行っております。 予約のない方は、WEBまたは電話にて予約をお取りください。WEB予約➡ なお、予約のない方は長時間お待ちいただく場合がございますので、 ご了承ください。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アカウント</dc:creator>
  <cp:lastModifiedBy>Microsoft アカウント</cp:lastModifiedBy>
  <cp:revision>42</cp:revision>
  <cp:lastPrinted>2023-02-16T08:48:24Z</cp:lastPrinted>
  <dcterms:created xsi:type="dcterms:W3CDTF">2023-02-10T08:34:08Z</dcterms:created>
  <dcterms:modified xsi:type="dcterms:W3CDTF">2025-03-05T05:58:41Z</dcterms:modified>
</cp:coreProperties>
</file>